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312" r:id="rId3"/>
    <p:sldId id="304" r:id="rId5"/>
    <p:sldId id="307" r:id="rId6"/>
    <p:sldId id="315" r:id="rId7"/>
    <p:sldId id="314" r:id="rId8"/>
    <p:sldId id="321" r:id="rId9"/>
    <p:sldId id="322" r:id="rId10"/>
    <p:sldId id="323" r:id="rId11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579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886" userDrawn="1">
          <p15:clr>
            <a:srgbClr val="A4A3A4"/>
          </p15:clr>
        </p15:guide>
        <p15:guide id="6" orient="horz" pos="0" userDrawn="1">
          <p15:clr>
            <a:srgbClr val="A4A3A4"/>
          </p15:clr>
        </p15:guide>
        <p15:guide id="7" orient="horz" pos="4006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5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74" userDrawn="1">
          <p15:clr>
            <a:srgbClr val="A4A3A4"/>
          </p15:clr>
        </p15:guide>
        <p15:guide id="21" pos="5517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49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B4B98B0-60AC-42C2-AFA5-B58CD77FA1E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7" autoAdjust="0"/>
    <p:restoredTop sz="95388" autoAdjust="0"/>
  </p:normalViewPr>
  <p:slideViewPr>
    <p:cSldViewPr snapToGrid="0" snapToObjects="1" showGuides="1">
      <p:cViewPr>
        <p:scale>
          <a:sx n="75" d="100"/>
          <a:sy n="75" d="100"/>
        </p:scale>
        <p:origin x="-78" y="-78"/>
      </p:cViewPr>
      <p:guideLst>
        <p:guide orient="horz" pos="2579"/>
        <p:guide orient="horz" pos="3264"/>
        <p:guide pos="6886"/>
        <p:guide orient="horz"/>
        <p:guide orient="horz" pos="4006"/>
        <p:guide orient="horz" pos="2352"/>
        <p:guide pos="6696"/>
        <p:guide pos="2136"/>
        <p:guide pos="2750"/>
        <p:guide pos="3288"/>
        <p:guide pos="4032"/>
        <p:guide pos="4392"/>
        <p:guide pos="4974"/>
        <p:guide pos="5517"/>
        <p:guide pos="6072"/>
        <p:guide orient="horz" pos="2448"/>
        <p:guide pos="5249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ustomXml" Target="../customXml/item3.xml"/><Relationship Id="rId17" Type="http://schemas.openxmlformats.org/officeDocument/2006/relationships/customXml" Target="../customXml/item2.xml"/><Relationship Id="rId16" Type="http://schemas.openxmlformats.org/officeDocument/2006/relationships/customXml" Target="../customXml/item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/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/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/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/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4" name="Текст 54"/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  <a:p>
            <a:pPr lvl="4" rtl="0"/>
            <a:r>
              <a:rPr lang="ru-RU"/>
              <a:t>Пятый уровень</a:t>
            </a:r>
            <a:endParaRPr lang="ru-RU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>
            <a:fillRect/>
          </a:stretch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49" name="Полилиния 48"/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  <a:p>
            <a:pPr lvl="4" rtl="0"/>
            <a:r>
              <a:rPr lang="ru-RU"/>
              <a:t>Пятый уровень</a:t>
            </a:r>
            <a:endParaRPr lang="ru-RU"/>
          </a:p>
        </p:txBody>
      </p:sp>
      <p:sp>
        <p:nvSpPr>
          <p:cNvPr id="18" name="Объект 3"/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  <a:p>
            <a:pPr lvl="4" rtl="0"/>
            <a:r>
              <a:rPr lang="ru-RU"/>
              <a:t>Пятый уровень</a:t>
            </a:r>
            <a:endParaRPr lang="ru-RU"/>
          </a:p>
        </p:txBody>
      </p:sp>
      <p:sp>
        <p:nvSpPr>
          <p:cNvPr id="2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  <p:pic>
        <p:nvPicPr>
          <p:cNvPr id="43" name="Графический объект 42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>
            <a:fillRect/>
          </a:stretch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/>
          <p:cNvPicPr>
            <a:picLocks noChangeAspect="1"/>
          </p:cNvPicPr>
          <p:nvPr userDrawn="1"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>
            <a:fillRect/>
          </a:stretch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/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14" name="Объект 5"/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  <a:p>
            <a:pPr lvl="4" rtl="0"/>
            <a:r>
              <a:rPr lang="ru-RU"/>
              <a:t>Пятый уровень</a:t>
            </a:r>
            <a:endParaRPr lang="ru-RU"/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/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/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5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/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/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/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/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/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  <a:p>
            <a:pPr lvl="4" rtl="0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/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/>
            <p:cNvSpPr/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/>
            <p:cNvSpPr/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/>
            <p:cNvSpPr/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/>
            <p:cNvSpPr/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/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345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/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/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/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/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/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  <a:endParaRPr lang="ru-RU"/>
          </a:p>
        </p:txBody>
      </p:sp>
      <p:sp>
        <p:nvSpPr>
          <p:cNvPr id="5" name="Объект 2"/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345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  <a:endParaRPr lang="ru-RU" dirty="0"/>
          </a:p>
          <a:p>
            <a:pPr lvl="1" rtl="0"/>
            <a:r>
              <a:rPr lang="ru-RU" dirty="0"/>
              <a:t>Второй уровень</a:t>
            </a:r>
            <a:endParaRPr lang="ru-RU" dirty="0"/>
          </a:p>
          <a:p>
            <a:pPr lvl="2" rtl="0"/>
            <a:r>
              <a:rPr lang="ru-RU" dirty="0"/>
              <a:t>Третий уровень</a:t>
            </a:r>
            <a:endParaRPr lang="ru-RU" dirty="0"/>
          </a:p>
        </p:txBody>
      </p:sp>
      <p:sp>
        <p:nvSpPr>
          <p:cNvPr id="52" name="Рисунок 7"/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/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/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/>
          <p:cNvSpPr/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/>
          <p:cNvSpPr/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/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13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  <a:p>
            <a:pPr lvl="4" rtl="0"/>
            <a:r>
              <a:rPr lang="ru-RU"/>
              <a:t>Пятый уровень</a:t>
            </a:r>
            <a:endParaRPr lang="ru-RU"/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11" name="Изображение 0"/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/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/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/>
          <p:cNvPicPr>
            <a:picLocks noChangeAspect="1"/>
          </p:cNvPicPr>
          <p:nvPr userDrawn="1"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  <p:sp>
        <p:nvSpPr>
          <p:cNvPr id="2" name="Объект 2"/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345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/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/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  <a:endParaRPr lang="ru-RU" dirty="0"/>
          </a:p>
        </p:txBody>
      </p:sp>
      <p:sp>
        <p:nvSpPr>
          <p:cNvPr id="19" name="Номер слайда 2"/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  <p:sp>
        <p:nvSpPr>
          <p:cNvPr id="23" name="Объект 3"/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210" indent="-283210">
              <a:spcBef>
                <a:spcPts val="1000"/>
              </a:spcBef>
              <a:defRPr lang="ru-RU" sz="1800"/>
            </a:lvl2pPr>
            <a:lvl3pPr marL="283210" indent="-283210">
              <a:spcBef>
                <a:spcPts val="1000"/>
              </a:spcBef>
              <a:defRPr lang="ru-RU" sz="1800"/>
            </a:lvl3pPr>
            <a:lvl4pPr marL="283210" indent="-283210">
              <a:spcBef>
                <a:spcPts val="1000"/>
              </a:spcBef>
              <a:defRPr lang="ru-RU" sz="1800"/>
            </a:lvl4pPr>
            <a:lvl5pPr marL="283210" indent="-28321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  <a:endParaRPr lang="ru-RU" dirty="0"/>
          </a:p>
          <a:p>
            <a:pPr lvl="1" rtl="0"/>
            <a:r>
              <a:rPr lang="ru-RU" dirty="0"/>
              <a:t>Второй уровень</a:t>
            </a:r>
            <a:endParaRPr lang="ru-RU" dirty="0"/>
          </a:p>
          <a:p>
            <a:pPr lvl="2" rtl="0"/>
            <a:r>
              <a:rPr lang="ru-RU" dirty="0"/>
              <a:t>Третий уровень</a:t>
            </a:r>
            <a:endParaRPr lang="ru-RU" dirty="0"/>
          </a:p>
          <a:p>
            <a:pPr lvl="3" rtl="0"/>
            <a:r>
              <a:rPr lang="ru-RU" dirty="0"/>
              <a:t>Четвертый уровень</a:t>
            </a:r>
            <a:endParaRPr lang="ru-RU" dirty="0"/>
          </a:p>
          <a:p>
            <a:pPr lvl="4" rtl="0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25" name="Объект 5"/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210" indent="-283210">
              <a:spcBef>
                <a:spcPts val="1000"/>
              </a:spcBef>
              <a:defRPr lang="ru-RU" sz="1800"/>
            </a:lvl2pPr>
            <a:lvl3pPr marL="283210" indent="-283210">
              <a:spcBef>
                <a:spcPts val="1000"/>
              </a:spcBef>
              <a:defRPr lang="ru-RU" sz="1800"/>
            </a:lvl3pPr>
            <a:lvl4pPr marL="283210" indent="-283210">
              <a:spcBef>
                <a:spcPts val="1000"/>
              </a:spcBef>
              <a:defRPr lang="ru-RU" sz="1800"/>
            </a:lvl4pPr>
            <a:lvl5pPr marL="283210" indent="-28321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  <a:endParaRPr lang="ru-RU" dirty="0"/>
          </a:p>
          <a:p>
            <a:pPr lvl="1" rtl="0"/>
            <a:r>
              <a:rPr lang="ru-RU" dirty="0"/>
              <a:t>Второй уровень</a:t>
            </a:r>
            <a:endParaRPr lang="ru-RU" dirty="0"/>
          </a:p>
          <a:p>
            <a:pPr lvl="2" rtl="0"/>
            <a:r>
              <a:rPr lang="ru-RU" dirty="0"/>
              <a:t>Третий уровень</a:t>
            </a:r>
            <a:endParaRPr lang="ru-RU" dirty="0"/>
          </a:p>
          <a:p>
            <a:pPr lvl="3" rtl="0"/>
            <a:r>
              <a:rPr lang="ru-RU" dirty="0"/>
              <a:t>Четвертый уровень</a:t>
            </a:r>
            <a:endParaRPr lang="ru-RU" dirty="0"/>
          </a:p>
          <a:p>
            <a:pPr lvl="4" rtl="0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490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690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890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21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210">
              <a:spcBef>
                <a:spcPts val="1000"/>
              </a:spcBef>
              <a:defRPr lang="ru-RU" sz="1800"/>
            </a:lvl2pPr>
            <a:lvl3pPr indent="-283210">
              <a:spcBef>
                <a:spcPts val="1000"/>
              </a:spcBef>
              <a:defRPr lang="ru-RU" sz="1800"/>
            </a:lvl3pPr>
            <a:lvl4pPr indent="-283210">
              <a:spcBef>
                <a:spcPts val="1000"/>
              </a:spcBef>
              <a:defRPr lang="ru-RU" sz="1800"/>
            </a:lvl4pPr>
            <a:lvl5pPr indent="-28321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  <a:p>
            <a:pPr lvl="4" rtl="0"/>
            <a:r>
              <a:rPr lang="ru-RU"/>
              <a:t>Пятый уровень</a:t>
            </a:r>
            <a:endParaRPr lang="ru-RU"/>
          </a:p>
        </p:txBody>
      </p:sp>
      <p:sp>
        <p:nvSpPr>
          <p:cNvPr id="31" name="Рисунок 30"/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  <a:endParaRPr lang="ru-RU"/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/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/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/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/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/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/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345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  <a:endParaRPr lang="ru-RU" dirty="0"/>
          </a:p>
          <a:p>
            <a:pPr lvl="1" rtl="0"/>
            <a:r>
              <a:rPr lang="ru-RU" dirty="0"/>
              <a:t>Второй уровень</a:t>
            </a:r>
            <a:endParaRPr lang="ru-RU" dirty="0"/>
          </a:p>
          <a:p>
            <a:pPr lvl="2" rtl="0"/>
            <a:r>
              <a:rPr lang="ru-RU" dirty="0"/>
              <a:t>Третий уровень</a:t>
            </a:r>
            <a:endParaRPr lang="ru-RU" dirty="0"/>
          </a:p>
          <a:p>
            <a:pPr lvl="3" rtl="0"/>
            <a:r>
              <a:rPr lang="ru-RU" dirty="0"/>
              <a:t>Четвертый уровень</a:t>
            </a:r>
            <a:endParaRPr lang="ru-RU" dirty="0"/>
          </a:p>
          <a:p>
            <a:pPr lvl="4" rtl="0"/>
            <a:r>
              <a:rPr lang="ru-RU" dirty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345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7800" y="458535"/>
            <a:ext cx="6997699" cy="3831221"/>
          </a:xfrm>
          <a:solidFill>
            <a:schemeClr val="bg1"/>
          </a:solidFill>
        </p:spPr>
        <p:txBody>
          <a:bodyPr rtlCol="0" anchor="ctr">
            <a:scene3d>
              <a:camera prst="orthographicFront"/>
              <a:lightRig rig="threePt" dir="t"/>
            </a:scene3d>
          </a:bodyPr>
          <a:lstStyle>
            <a:defPPr>
              <a:defRPr lang="ru-RU"/>
            </a:defPPr>
          </a:lstStyle>
          <a:p>
            <a:pPr rtl="0"/>
            <a:b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«Сіздің отбасыңыздың өміріндегі баламен ойнайтын ойыны» </a:t>
            </a:r>
            <a:endParaRPr lang="ru-RU" cap="none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008634"/>
            <a:ext cx="6583680" cy="153135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Мақсаты: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435" y="2786000"/>
            <a:ext cx="6583680" cy="3207344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Ата-аналардың назарын балалар ойынына отбасылық жағдайда баланың жағдайда баланың ересек адаммен іскерлік, және эмоционалдық қарым-қатынасқа деген қажеттіліктерін барынша қанағаттандыратын іс-әрекет ретінде аудару.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0" y="610782"/>
            <a:ext cx="5962650" cy="596265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3272770" y="26650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3568" y="982250"/>
            <a:ext cx="6166931" cy="4739104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</a:lstStyle>
          <a:p>
            <a:pPr rtl="0"/>
            <a:r>
              <a:rPr lang="ru-RU" sz="3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Тапсырмалар:</a:t>
            </a:r>
            <a:br>
              <a:rPr lang="ru-RU" sz="2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sz="2000" cap="none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-Ата-аналардың толыққанды және уақылы дамуы үшін баланың өміріндегі бірлескен ойындардың маңыздылығын түсінуге жетелеу</a:t>
            </a:r>
            <a:r>
              <a:rPr lang="ru-RU" sz="2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sz="2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Ата-аналарды мектеп жасына дейінгі балалардың ойын ерекшеліктермен, әртүрлі ойын түрлерімен таныстыру.</a:t>
            </a:r>
            <a:br>
              <a:rPr lang="ru-RU" sz="2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Өз балаңызбен ойнауды қажет ететін жағдайларды жасаңыз, балалардың бірлескен ойыннан қалай ләззат алатынына назар аударыңыз</a:t>
            </a:r>
            <a:r>
              <a:rPr lang="ru-RU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r="26179"/>
          <a:stretch>
            <a:fillRect/>
          </a:stretch>
        </p:blipFill>
        <p:spPr bwMode="auto">
          <a:xfrm>
            <a:off x="443345" y="0"/>
            <a:ext cx="4344695" cy="63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774700"/>
            <a:ext cx="7796464" cy="1842934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</a:lstStyle>
          <a:p>
            <a:pPr algn="ctr" rtl="0"/>
            <a:r>
              <a:rPr lang="ru-RU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Знакомство: </a:t>
            </a:r>
            <a:br>
              <a:rPr lang="ru-RU" sz="54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«Сәлемдесу»</a:t>
            </a:r>
            <a:endParaRPr lang="ru-RU" sz="5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  <p:pic>
        <p:nvPicPr>
          <p:cNvPr id="18433" name="Picture 1" descr="C:\Users\Канат\Desktop\дружба 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87025" y="2921000"/>
            <a:ext cx="3416516" cy="33301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165" y="827405"/>
            <a:ext cx="8585835" cy="2437130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</a:lstStyle>
          <a:p>
            <a:pPr algn="ctr" rtl="0"/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Ойын не үшін қажет?</a:t>
            </a:r>
            <a:endParaRPr lang="ru-RU" sz="5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39282" y="1057274"/>
            <a:ext cx="2513436" cy="999746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</a:lstStyle>
          <a:p>
            <a:pPr rtl="0"/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2325264" y="2303028"/>
            <a:ext cx="8431636" cy="3961593"/>
          </a:xfrm>
        </p:spPr>
        <p:txBody>
          <a:bodyPr rtlCol="0">
            <a:normAutofit lnSpcReduction="20000"/>
          </a:bodyPr>
          <a:lstStyle>
            <a:defPPr>
              <a:defRPr lang="ru-RU"/>
            </a:defPPr>
          </a:lstStyle>
          <a:p>
            <a:pPr rtl="0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Таңымдық қызығушылықтар дамиды-зейін, есте сақтау, қабылдау, ойлау, қиял.</a:t>
            </a:r>
            <a:br>
              <a:rPr sz="2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sym typeface="+mn-ea"/>
              </a:rPr>
            </a:b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Бақылау мен ақыл-ойды жаттықтырады.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Балалардың шығармашылығық шығармашылық қабілеттеріндамыту.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Тұлғаныңң эмоционалды-сезімдік сферасын қалыптастырады.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Баланың өзін-өзі тануына ықпал ету.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Өзін-өзі тәрбиелеуге табандылыққа, төзімділікке үйретеді- онсыз өмір сүру және алға қойған мақсаттарға жету қиын болатын ерік-жігердің барлық қасиеттері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>
                <a:solidFill>
                  <a:srgbClr val="0070C0"/>
                </a:solidFill>
              </a:rPr>
            </a:fld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14400" y="2316067"/>
            <a:ext cx="10511627" cy="3208433"/>
          </a:xfrm>
        </p:spPr>
        <p:txBody>
          <a:bodyPr>
            <a:normAutofit/>
          </a:bodyPr>
          <a:lstStyle/>
          <a:p>
            <a:r>
              <a:rPr lang="ru-RU" sz="2400" dirty="0"/>
              <a:t>«Түрлі-түсті доптар» жаттығулары</a:t>
            </a:r>
            <a:endParaRPr lang="ru-RU" sz="2400" dirty="0"/>
          </a:p>
          <a:p>
            <a:r>
              <a:rPr lang="ru-RU" sz="2400" dirty="0"/>
              <a:t>Ұсақ моторика </a:t>
            </a:r>
            <a:endParaRPr lang="ru-RU" sz="2400" dirty="0"/>
          </a:p>
          <a:p>
            <a:r>
              <a:rPr lang="ru-RU" sz="2400" dirty="0"/>
              <a:t>Нейро жаттығулар</a:t>
            </a:r>
            <a:endParaRPr lang="ru-RU" sz="2400" dirty="0"/>
          </a:p>
          <a:p>
            <a:r>
              <a:rPr lang="ru-RU" sz="2400" dirty="0"/>
              <a:t>Сенсорлық ойындар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Эмоция</a:t>
            </a:r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/>
          <p:nvPr>
            <p:ph type="title"/>
          </p:nvPr>
        </p:nvSpPr>
        <p:spPr/>
        <p:txBody>
          <a:bodyPr/>
          <a:p>
            <a:pPr algn="l"/>
            <a:r>
              <a:rPr lang="ru-RU" altLang="en-US"/>
              <a:t>Ойын түрлері:</a:t>
            </a:r>
            <a:endParaRPr lang="ru-RU" alt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753870" y="2777490"/>
            <a:ext cx="9010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800">
                <a:solidFill>
                  <a:schemeClr val="accent3">
                    <a:lumMod val="50000"/>
                  </a:schemeClr>
                </a:solidFill>
              </a:rPr>
              <a:t>НАЗАРЛАРЫҢЫЗҒА РАХМЕТ</a:t>
            </a:r>
            <a:endParaRPr lang="ru-RU" altLang="en-US" sz="480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/>
</ds:datastoreItem>
</file>

<file path=customXml/itemProps2.xml><?xml version="1.0" encoding="utf-8"?>
<ds:datastoreItem xmlns:ds="http://schemas.openxmlformats.org/officeDocument/2006/customXml" ds:itemID="{04948363-B267-4BAC-8655-100FBEC280C1}">
  <ds:schemaRefs/>
</ds:datastoreItem>
</file>

<file path=customXml/itemProps3.xml><?xml version="1.0" encoding="utf-8"?>
<ds:datastoreItem xmlns:ds="http://schemas.openxmlformats.org/officeDocument/2006/customXml" ds:itemID="{16DBB56F-4362-4386-A1A1-3DF89889661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{081BF7BB-3841-41A6-83F2-E1C5E35B9D39}tf78438558_win32</Template>
  <TotalTime>0</TotalTime>
  <Words>1230</Words>
  <Application>WPS Presentation</Application>
  <PresentationFormat>Произвольный</PresentationFormat>
  <Paragraphs>41</Paragraphs>
  <Slides>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Arial Black</vt:lpstr>
      <vt:lpstr>Microsoft YaHei</vt:lpstr>
      <vt:lpstr>Arial Unicode MS</vt:lpstr>
      <vt:lpstr>Calibri</vt:lpstr>
      <vt:lpstr>Пользовательская</vt:lpstr>
      <vt:lpstr>Семинар на тему:  «Дружба крепкая у нас!» </vt:lpstr>
      <vt:lpstr>Цель семинара:</vt:lpstr>
      <vt:lpstr>Задачи семинара: -Расширять и систематизировать представления детей о том, что значит «Уметь дружить». - Научить осмысливать и оценивать ситуацию, самостоятельно понимать мотивы поведения и соотносить эти мотивы существующим нормам поведения. -Создать атмосферу эмоционального комфорта, взаимопонимания и поддержки.</vt:lpstr>
      <vt:lpstr>Знакомство:  «Сәлемдесу»</vt:lpstr>
      <vt:lpstr> Ожидаемый результат семинара:      -У детей сформируется понятие «дружба». - Дети приобретут навыки взаимопомощи. - Закрепят навыки сотрудничества. - В группе будет создана положительная эмоциональная атмосфера, способствующая принятию каждого ребенка.</vt:lpstr>
      <vt:lpstr>ЦВЕТОК </vt:lpstr>
      <vt:lpstr>Подведение итогов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тему:  «Дружба крепкая у нас!»</dc:title>
  <dc:creator>Leston</dc:creator>
  <cp:lastModifiedBy>Канат</cp:lastModifiedBy>
  <cp:revision>16</cp:revision>
  <dcterms:created xsi:type="dcterms:W3CDTF">2025-02-09T17:07:00Z</dcterms:created>
  <dcterms:modified xsi:type="dcterms:W3CDTF">2025-03-13T08:18:06Z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F967C7FE4B0844C29D158BC03F697C3E_13</vt:lpwstr>
  </property>
  <property fmtid="{D5CDD505-2E9C-101B-9397-08002B2CF9AE}" pid="4" name="KSOProductBuildVer">
    <vt:lpwstr>1049-12.2.0.20326</vt:lpwstr>
  </property>
</Properties>
</file>